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</p:sldMasterIdLst>
  <p:notesMasterIdLst>
    <p:notesMasterId r:id="rId57"/>
  </p:notesMasterIdLst>
  <p:sldIdLst>
    <p:sldId id="257" r:id="rId3"/>
    <p:sldId id="539" r:id="rId4"/>
    <p:sldId id="540" r:id="rId5"/>
    <p:sldId id="541" r:id="rId6"/>
    <p:sldId id="542" r:id="rId7"/>
    <p:sldId id="543" r:id="rId8"/>
    <p:sldId id="544" r:id="rId9"/>
    <p:sldId id="495" r:id="rId10"/>
    <p:sldId id="535" r:id="rId11"/>
    <p:sldId id="551" r:id="rId12"/>
    <p:sldId id="487" r:id="rId13"/>
    <p:sldId id="397" r:id="rId14"/>
    <p:sldId id="490" r:id="rId15"/>
    <p:sldId id="545" r:id="rId16"/>
    <p:sldId id="284" r:id="rId17"/>
    <p:sldId id="538" r:id="rId18"/>
    <p:sldId id="548" r:id="rId19"/>
    <p:sldId id="515" r:id="rId20"/>
    <p:sldId id="546" r:id="rId21"/>
    <p:sldId id="547" r:id="rId22"/>
    <p:sldId id="528" r:id="rId23"/>
    <p:sldId id="504" r:id="rId24"/>
    <p:sldId id="296" r:id="rId25"/>
    <p:sldId id="259" r:id="rId26"/>
    <p:sldId id="506" r:id="rId27"/>
    <p:sldId id="508" r:id="rId28"/>
    <p:sldId id="510" r:id="rId29"/>
    <p:sldId id="509" r:id="rId30"/>
    <p:sldId id="512" r:id="rId31"/>
    <p:sldId id="513" r:id="rId32"/>
    <p:sldId id="552" r:id="rId33"/>
    <p:sldId id="480" r:id="rId34"/>
    <p:sldId id="517" r:id="rId35"/>
    <p:sldId id="518" r:id="rId36"/>
    <p:sldId id="519" r:id="rId37"/>
    <p:sldId id="520" r:id="rId38"/>
    <p:sldId id="381" r:id="rId39"/>
    <p:sldId id="521" r:id="rId40"/>
    <p:sldId id="550" r:id="rId41"/>
    <p:sldId id="522" r:id="rId42"/>
    <p:sldId id="523" r:id="rId43"/>
    <p:sldId id="524" r:id="rId44"/>
    <p:sldId id="525" r:id="rId45"/>
    <p:sldId id="526" r:id="rId46"/>
    <p:sldId id="511" r:id="rId47"/>
    <p:sldId id="529" r:id="rId48"/>
    <p:sldId id="533" r:id="rId49"/>
    <p:sldId id="531" r:id="rId50"/>
    <p:sldId id="507" r:id="rId51"/>
    <p:sldId id="532" r:id="rId52"/>
    <p:sldId id="527" r:id="rId53"/>
    <p:sldId id="549" r:id="rId54"/>
    <p:sldId id="448" r:id="rId55"/>
    <p:sldId id="25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66E8E-77A0-4F75-A16C-7E129691FDEC}" type="datetimeFigureOut">
              <a:rPr lang="en-AU" smtClean="0"/>
              <a:t>3/10/2020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A2D91-9007-4979-AD9A-71B1B9294C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8621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Joins</a:t>
            </a:r>
            <a:r>
              <a:rPr lang="en-AU" baseline="0" dirty="0"/>
              <a:t> churches of Christ across Australia together.</a:t>
            </a:r>
          </a:p>
          <a:p>
            <a:r>
              <a:rPr lang="en-AU" baseline="0" dirty="0"/>
              <a:t>You are an owner through Fresh Hope.</a:t>
            </a:r>
          </a:p>
          <a:p>
            <a:r>
              <a:rPr lang="en-AU" baseline="0" dirty="0"/>
              <a:t>Affinity with partners.</a:t>
            </a:r>
          </a:p>
          <a:p>
            <a:endParaRPr lang="en-AU" baseline="0" dirty="0"/>
          </a:p>
          <a:p>
            <a:r>
              <a:rPr lang="en-AU" baseline="0" dirty="0"/>
              <a:t>Four colours – four things going 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66AE-D6C0-4909-AC63-39C17C81B3D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9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Evangelism, Church Planting and Training – Proclamation</a:t>
            </a:r>
          </a:p>
          <a:p>
            <a:r>
              <a:rPr lang="en-AU" baseline="0" dirty="0"/>
              <a:t>Community Development – water, education and livelihoods – Demonstration</a:t>
            </a:r>
          </a:p>
          <a:p>
            <a:r>
              <a:rPr lang="en-AU" baseline="0" dirty="0"/>
              <a:t>Indigenous Ministries Australia – Church and Community amongst Indigenous people</a:t>
            </a:r>
          </a:p>
          <a:p>
            <a:r>
              <a:rPr lang="en-AU" baseline="0" dirty="0"/>
              <a:t>Embody – young people</a:t>
            </a:r>
          </a:p>
          <a:p>
            <a:r>
              <a:rPr lang="en-AU" baseline="0" dirty="0"/>
              <a:t>Emergencies – TC Harold, </a:t>
            </a:r>
            <a:r>
              <a:rPr lang="en-AU" baseline="0" dirty="0" err="1"/>
              <a:t>Covid</a:t>
            </a:r>
            <a:endParaRPr lang="en-AU" baseline="0" dirty="0"/>
          </a:p>
          <a:p>
            <a:r>
              <a:rPr lang="en-AU" baseline="0" dirty="0"/>
              <a:t>Only one other in Australia with this breadth</a:t>
            </a:r>
          </a:p>
          <a:p>
            <a:endParaRPr lang="en-AU" baseline="0" dirty="0"/>
          </a:p>
          <a:p>
            <a:r>
              <a:rPr lang="en-AU" baseline="0" dirty="0"/>
              <a:t>One stop 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66AE-D6C0-4909-AC63-39C17C81B3D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99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MP-Ppt-template-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0A99B-2BE7-4B64-B73A-1AD7FD06F3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5" y="682062"/>
            <a:ext cx="6659130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1pPr>
            <a:lvl2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2pPr>
            <a:lvl3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3pPr>
            <a:lvl4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4pPr>
            <a:lvl5pPr>
              <a:defRPr kumimoji="0" lang="en-AU" sz="2400" b="1" i="0" u="none" strike="noStrike" kern="1200" cap="none" spc="0" normalizeH="0" baseline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5pPr>
          </a:lstStyle>
          <a:p>
            <a:pPr lvl="0"/>
            <a:r>
              <a:rPr lang="en-US" dirty="0"/>
              <a:t>Title goes here (</a:t>
            </a:r>
            <a:r>
              <a:rPr lang="en-US" dirty="0" err="1"/>
              <a:t>Lubalin</a:t>
            </a:r>
            <a:r>
              <a:rPr lang="en-US" dirty="0"/>
              <a:t> Graph Bold)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FA1B65-6B89-44B7-A286-705AA598D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E832E1-3929-4854-95E5-69CF8D6CB9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8" y="1320800"/>
            <a:ext cx="8316913" cy="421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Helvetica Neue"/>
              </a:defRPr>
            </a:lvl1pPr>
          </a:lstStyle>
          <a:p>
            <a:pPr lvl="0"/>
            <a:r>
              <a:rPr lang="en-AU" dirty="0"/>
              <a:t>Write your content here (Helvetica Neue regular, 22pt)</a:t>
            </a:r>
          </a:p>
        </p:txBody>
      </p:sp>
    </p:spTree>
    <p:extLst>
      <p:ext uri="{BB962C8B-B14F-4D97-AF65-F5344CB8AC3E}">
        <p14:creationId xmlns:p14="http://schemas.microsoft.com/office/powerpoint/2010/main" val="122474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 (Left title/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5BF636E-1E32-44D0-B6A4-A6D1C618161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320040"/>
            <a:ext cx="9144000" cy="6537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5E45499-598C-4164-9392-08212812E1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7" y="6215972"/>
            <a:ext cx="8316871" cy="3557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defRPr>
            </a:lvl1pPr>
          </a:lstStyle>
          <a:p>
            <a:pPr lvl="0"/>
            <a:r>
              <a:rPr lang="en-AU" sz="1800" b="1" dirty="0">
                <a:latin typeface="Helvetica Neue"/>
              </a:rPr>
              <a:t>Caption  (18pt)</a:t>
            </a:r>
            <a:endParaRPr lang="en-A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B7D306-04AB-4E10-A0FF-346F47222E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7" y="5860245"/>
            <a:ext cx="8316871" cy="3557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defRPr>
            </a:lvl1pPr>
          </a:lstStyle>
          <a:p>
            <a:pPr lvl="0"/>
            <a:r>
              <a:rPr lang="en-AU" sz="1800" b="1" dirty="0">
                <a:latin typeface="Helvetica Neue"/>
              </a:rPr>
              <a:t>Title/ Project name (22pt)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 (left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2F0D820-F732-47DC-9027-712156BF4AB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320040"/>
            <a:ext cx="9144000" cy="6537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5F4BBE-BAE8-4742-BCD0-169F73D084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7" y="6215972"/>
            <a:ext cx="8316871" cy="3557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defRPr>
            </a:lvl1pPr>
          </a:lstStyle>
          <a:p>
            <a:pPr lvl="0"/>
            <a:r>
              <a:rPr lang="en-AU" sz="1800" b="1" dirty="0">
                <a:latin typeface="Helvetica Neue"/>
              </a:rPr>
              <a:t>Caption  (18pt)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665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Picture Slide with Title andCaption (Centred)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358204"/>
            <a:ext cx="9144000" cy="649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62410" y="6253982"/>
            <a:ext cx="821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rPr>
              <a:t>Caption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62410" y="5993582"/>
            <a:ext cx="8219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balin Graph"/>
                <a:cs typeface="Lubalin Graph"/>
              </a:rPr>
              <a:t>Title / Project</a:t>
            </a:r>
            <a:r>
              <a:rPr lang="en-US" sz="1600" b="1" baseline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balin Graph"/>
                <a:cs typeface="Lubalin Graph"/>
              </a:rPr>
              <a:t> Name</a:t>
            </a:r>
            <a:endParaRPr lang="en-US" sz="16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ubalin Graph"/>
              <a:cs typeface="Lubalin Graph"/>
            </a:endParaRPr>
          </a:p>
        </p:txBody>
      </p:sp>
    </p:spTree>
    <p:extLst>
      <p:ext uri="{BB962C8B-B14F-4D97-AF65-F5344CB8AC3E}">
        <p14:creationId xmlns:p14="http://schemas.microsoft.com/office/powerpoint/2010/main" val="1937167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rait (Centre title/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86D23C7-3F7C-4553-A223-8232AF50CA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7" y="6215972"/>
            <a:ext cx="8316871" cy="3557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rgbClr val="521816"/>
                </a:solidFill>
                <a:effectLst/>
                <a:latin typeface="Helvetica Neue"/>
              </a:defRPr>
            </a:lvl1pPr>
          </a:lstStyle>
          <a:p>
            <a:pPr lvl="0"/>
            <a:r>
              <a:rPr lang="en-AU" sz="1800" b="1" dirty="0">
                <a:latin typeface="Helvetica Neue"/>
              </a:rPr>
              <a:t>Caption  (18pt)</a:t>
            </a:r>
            <a:endParaRPr lang="en-A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5194B60-E4FB-4D23-A7F7-83857A3841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7" y="5860245"/>
            <a:ext cx="8316871" cy="3557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rgbClr val="521816"/>
                </a:solidFill>
                <a:effectLst/>
                <a:latin typeface="Helvetica Neue"/>
              </a:defRPr>
            </a:lvl1pPr>
          </a:lstStyle>
          <a:p>
            <a:pPr lvl="0"/>
            <a:r>
              <a:rPr lang="en-AU" sz="1800" b="1" dirty="0">
                <a:latin typeface="Helvetica Neue"/>
              </a:rPr>
              <a:t>Title/ Project name (22pt)</a:t>
            </a:r>
            <a:endParaRPr lang="en-AU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FF5DB2-19D7-4CAA-91BD-DBEE7D7D55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884218" y="610174"/>
            <a:ext cx="5375563" cy="50722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96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MP-Ppt-template-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0A99B-2BE7-4B64-B73A-1AD7FD06F3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5" y="682062"/>
            <a:ext cx="6659130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1pPr>
            <a:lvl2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2pPr>
            <a:lvl3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3pPr>
            <a:lvl4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4pPr>
            <a:lvl5pPr>
              <a:defRPr kumimoji="0" lang="en-AU" sz="2400" b="1" i="0" u="none" strike="noStrike" kern="1200" cap="none" spc="0" normalizeH="0" baseline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5pPr>
          </a:lstStyle>
          <a:p>
            <a:pPr lvl="0"/>
            <a:r>
              <a:rPr lang="en-US" dirty="0"/>
              <a:t>Title goes here (</a:t>
            </a:r>
            <a:r>
              <a:rPr lang="en-US" dirty="0" err="1"/>
              <a:t>Lubalin</a:t>
            </a:r>
            <a:r>
              <a:rPr lang="en-US" dirty="0"/>
              <a:t> Graph Bold)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FA1B65-6B89-44B7-A286-705AA598D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Southern Illawarra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E832E1-3929-4854-95E5-69CF8D6CB9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8" y="1320800"/>
            <a:ext cx="8316913" cy="421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Helvetica Neue"/>
              </a:defRPr>
            </a:lvl1pPr>
          </a:lstStyle>
          <a:p>
            <a:pPr lvl="0"/>
            <a:r>
              <a:rPr lang="en-AU" dirty="0"/>
              <a:t>Write your content here (Helvetica Neue regular, 22pt)</a:t>
            </a:r>
          </a:p>
        </p:txBody>
      </p:sp>
    </p:spTree>
    <p:extLst>
      <p:ext uri="{BB962C8B-B14F-4D97-AF65-F5344CB8AC3E}">
        <p14:creationId xmlns:p14="http://schemas.microsoft.com/office/powerpoint/2010/main" val="290821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Pic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55898" y="1250460"/>
            <a:ext cx="7554871" cy="4304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FC164A6-79E9-4C9A-A512-4E06ADD9A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718" y="682062"/>
            <a:ext cx="6659130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1pPr>
            <a:lvl2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2pPr>
            <a:lvl3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3pPr>
            <a:lvl4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4pPr>
            <a:lvl5pPr>
              <a:defRPr kumimoji="0" lang="en-AU" sz="2400" b="1" i="0" u="none" strike="noStrike" kern="1200" cap="none" spc="0" normalizeH="0" baseline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5pPr>
          </a:lstStyle>
          <a:p>
            <a:pPr lvl="0"/>
            <a:r>
              <a:rPr lang="en-US" dirty="0"/>
              <a:t>Title goes here (</a:t>
            </a:r>
            <a:r>
              <a:rPr lang="en-US" dirty="0" err="1"/>
              <a:t>Lubalin</a:t>
            </a:r>
            <a:r>
              <a:rPr lang="en-US" dirty="0"/>
              <a:t> Graph Bold)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AE5A8-39D0-471D-84DD-4AB95ECB1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5648764"/>
            <a:ext cx="6264925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Helvetica Neue"/>
              </a:defRPr>
            </a:lvl1pPr>
          </a:lstStyle>
          <a:p>
            <a:pPr lvl="0"/>
            <a:r>
              <a:rPr lang="en-AU" sz="1800" dirty="0">
                <a:latin typeface="Helvetica Neue"/>
              </a:rPr>
              <a:t>Caption goes here (Helvetica Neue Regular, 18pt)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08A6B11-5602-42B6-AE18-3A127172D2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</p:spTree>
    <p:extLst>
      <p:ext uri="{BB962C8B-B14F-4D97-AF65-F5344CB8AC3E}">
        <p14:creationId xmlns:p14="http://schemas.microsoft.com/office/powerpoint/2010/main" val="766055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Cen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MP-Ppt-template-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35582D7-5F39-4143-93C0-E4E0366DAB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682062"/>
            <a:ext cx="8316465" cy="514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1pPr>
            <a:lvl2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2pPr>
            <a:lvl3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3pPr>
            <a:lvl4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4pPr>
            <a:lvl5pPr>
              <a:defRPr kumimoji="0" lang="en-AU" sz="2400" b="1" i="0" u="none" strike="noStrike" kern="1200" cap="none" spc="0" normalizeH="0" baseline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5pPr>
          </a:lstStyle>
          <a:p>
            <a:pPr lvl="0"/>
            <a:r>
              <a:rPr lang="en-US" dirty="0"/>
              <a:t>Title goes here (</a:t>
            </a:r>
            <a:r>
              <a:rPr lang="en-US" dirty="0" err="1"/>
              <a:t>Lubalin</a:t>
            </a:r>
            <a:r>
              <a:rPr lang="en-US" dirty="0"/>
              <a:t> Graph Bold)</a:t>
            </a:r>
            <a:endParaRPr lang="en-AU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031281E-734E-4D45-89B4-FFB54244B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8" y="1320800"/>
            <a:ext cx="8316913" cy="4216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latin typeface="Helvetica Neue"/>
              </a:defRPr>
            </a:lvl1pPr>
          </a:lstStyle>
          <a:p>
            <a:pPr lvl="0"/>
            <a:r>
              <a:rPr lang="en-AU" dirty="0"/>
              <a:t>Write your content here (Helvetica Neue regular, 22pt)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69618B9-47F5-4303-8903-D43782E102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</p:spTree>
    <p:extLst>
      <p:ext uri="{BB962C8B-B14F-4D97-AF65-F5344CB8AC3E}">
        <p14:creationId xmlns:p14="http://schemas.microsoft.com/office/powerpoint/2010/main" val="28048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Pic (Cen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716410" y="1250461"/>
            <a:ext cx="7528821" cy="4161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BA1CE50-6941-4414-81AF-E138BE10A9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682062"/>
            <a:ext cx="8316465" cy="514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1pPr>
            <a:lvl2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2pPr>
            <a:lvl3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3pPr>
            <a:lvl4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4pPr>
            <a:lvl5pPr>
              <a:defRPr kumimoji="0" lang="en-AU" sz="2400" b="1" i="0" u="none" strike="noStrike" kern="1200" cap="none" spc="0" normalizeH="0" baseline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5pPr>
          </a:lstStyle>
          <a:p>
            <a:pPr lvl="0"/>
            <a:r>
              <a:rPr lang="en-US" dirty="0"/>
              <a:t>Title goes here (</a:t>
            </a:r>
            <a:r>
              <a:rPr lang="en-US" dirty="0" err="1"/>
              <a:t>Lubalin</a:t>
            </a:r>
            <a:r>
              <a:rPr lang="en-US" dirty="0"/>
              <a:t> Graph Bold)</a:t>
            </a:r>
            <a:endParaRPr lang="en-A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741750-8DB9-40D7-8453-2BCC434687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410" y="5380940"/>
            <a:ext cx="7528821" cy="276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Helvetica Neue"/>
              </a:defRPr>
            </a:lvl1pPr>
          </a:lstStyle>
          <a:p>
            <a:pPr lvl="0"/>
            <a:r>
              <a:rPr lang="en-AU" sz="1800" dirty="0">
                <a:latin typeface="Helvetica Neue"/>
              </a:rPr>
              <a:t>Caption goes here (Helvetica Neue Regular, 18pt)</a:t>
            </a:r>
            <a:endParaRPr lang="en-AU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F997A52-3135-4E8A-AEDA-9201E19628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</p:spTree>
    <p:extLst>
      <p:ext uri="{BB962C8B-B14F-4D97-AF65-F5344CB8AC3E}">
        <p14:creationId xmlns:p14="http://schemas.microsoft.com/office/powerpoint/2010/main" val="339802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64718" y="638256"/>
            <a:ext cx="8414564" cy="4969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A44C7A-DB14-4CEF-A5E0-5A41E07585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5648764"/>
            <a:ext cx="6264925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Helvetica Neue"/>
              </a:defRPr>
            </a:lvl1pPr>
          </a:lstStyle>
          <a:p>
            <a:pPr lvl="0"/>
            <a:r>
              <a:rPr lang="en-AU" sz="1800" dirty="0">
                <a:latin typeface="Helvetica Neue"/>
              </a:rPr>
              <a:t>Caption goes here (Helvetica Neue Regular, 18pt)</a:t>
            </a:r>
            <a:endParaRPr lang="en-AU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BA39EE1-6BF2-4C36-893E-DFF5846BD6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</p:spTree>
    <p:extLst>
      <p:ext uri="{BB962C8B-B14F-4D97-AF65-F5344CB8AC3E}">
        <p14:creationId xmlns:p14="http://schemas.microsoft.com/office/powerpoint/2010/main" val="1191393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Cen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64718" y="638256"/>
            <a:ext cx="8414564" cy="4650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D4F1723-2C8A-485D-B3B9-F3BF347B88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984468-2970-4589-A8FA-AE3CE84B67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8" y="5321403"/>
            <a:ext cx="8414564" cy="276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Helvetica Neue"/>
              </a:defRPr>
            </a:lvl1pPr>
          </a:lstStyle>
          <a:p>
            <a:pPr lvl="0"/>
            <a:r>
              <a:rPr lang="en-AU" sz="1800" dirty="0">
                <a:latin typeface="Helvetica Neue"/>
              </a:rPr>
              <a:t>Caption goes here (Helvetica Neue Regular, 18pt)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932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Pic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55898" y="1250460"/>
            <a:ext cx="7554871" cy="4304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FC164A6-79E9-4C9A-A512-4E06ADD9A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718" y="682062"/>
            <a:ext cx="6659130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1pPr>
            <a:lvl2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2pPr>
            <a:lvl3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3pPr>
            <a:lvl4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4pPr>
            <a:lvl5pPr>
              <a:defRPr kumimoji="0" lang="en-AU" sz="2400" b="1" i="0" u="none" strike="noStrike" kern="1200" cap="none" spc="0" normalizeH="0" baseline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5pPr>
          </a:lstStyle>
          <a:p>
            <a:pPr lvl="0"/>
            <a:r>
              <a:rPr lang="en-US" dirty="0"/>
              <a:t>Title goes here (</a:t>
            </a:r>
            <a:r>
              <a:rPr lang="en-US" dirty="0" err="1"/>
              <a:t>Lubalin</a:t>
            </a:r>
            <a:r>
              <a:rPr lang="en-US" dirty="0"/>
              <a:t> Graph Bold)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AE5A8-39D0-471D-84DD-4AB95ECB1B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5648764"/>
            <a:ext cx="6264925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Helvetica Neue"/>
              </a:defRPr>
            </a:lvl1pPr>
          </a:lstStyle>
          <a:p>
            <a:pPr lvl="0"/>
            <a:r>
              <a:rPr lang="en-AU" sz="1800" dirty="0">
                <a:latin typeface="Helvetica Neue"/>
              </a:rPr>
              <a:t>Caption goes here (Helvetica Neue Regular, 18pt)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08A6B11-5602-42B6-AE18-3A127172D2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</p:spTree>
    <p:extLst>
      <p:ext uri="{BB962C8B-B14F-4D97-AF65-F5344CB8AC3E}">
        <p14:creationId xmlns:p14="http://schemas.microsoft.com/office/powerpoint/2010/main" val="2639439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595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ic (Centre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7442147-12A1-4F05-8258-14D6EA19B1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7" y="6215972"/>
            <a:ext cx="8316871" cy="3557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defRPr>
            </a:lvl1pPr>
          </a:lstStyle>
          <a:p>
            <a:pPr lvl="0"/>
            <a:r>
              <a:rPr lang="en-AU" sz="1800" b="1" dirty="0">
                <a:latin typeface="Helvetica Neue"/>
              </a:rPr>
              <a:t>Caption  (18pt)</a:t>
            </a:r>
            <a:endParaRPr lang="en-AU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71C9D9C-1F78-4C10-B2EC-66BDE7C273D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320040"/>
            <a:ext cx="9144000" cy="6537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6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Cen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MP-Ppt-template-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35582D7-5F39-4143-93C0-E4E0366DAB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682062"/>
            <a:ext cx="8316465" cy="514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1pPr>
            <a:lvl2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2pPr>
            <a:lvl3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3pPr>
            <a:lvl4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4pPr>
            <a:lvl5pPr>
              <a:defRPr kumimoji="0" lang="en-AU" sz="2400" b="1" i="0" u="none" strike="noStrike" kern="1200" cap="none" spc="0" normalizeH="0" baseline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5pPr>
          </a:lstStyle>
          <a:p>
            <a:pPr lvl="0"/>
            <a:r>
              <a:rPr lang="en-US" dirty="0"/>
              <a:t>Title goes here (</a:t>
            </a:r>
            <a:r>
              <a:rPr lang="en-US" dirty="0" err="1"/>
              <a:t>Lubalin</a:t>
            </a:r>
            <a:r>
              <a:rPr lang="en-US" dirty="0"/>
              <a:t> Graph Bold)</a:t>
            </a:r>
            <a:endParaRPr lang="en-AU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031281E-734E-4D45-89B4-FFB54244B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8" y="1320800"/>
            <a:ext cx="8316913" cy="4216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latin typeface="Helvetica Neue"/>
              </a:defRPr>
            </a:lvl1pPr>
          </a:lstStyle>
          <a:p>
            <a:pPr lvl="0"/>
            <a:r>
              <a:rPr lang="en-AU" dirty="0"/>
              <a:t>Write your content here (Helvetica Neue regular, 22pt)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69618B9-47F5-4303-8903-D43782E102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</p:spTree>
    <p:extLst>
      <p:ext uri="{BB962C8B-B14F-4D97-AF65-F5344CB8AC3E}">
        <p14:creationId xmlns:p14="http://schemas.microsoft.com/office/powerpoint/2010/main" val="182232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Pic (Cen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716410" y="1250461"/>
            <a:ext cx="7528821" cy="4161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BA1CE50-6941-4414-81AF-E138BE10A9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124" y="682062"/>
            <a:ext cx="8316465" cy="514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1pPr>
            <a:lvl2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2pPr>
            <a:lvl3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3pPr>
            <a:lvl4pPr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4pPr>
            <a:lvl5pPr>
              <a:defRPr kumimoji="0" lang="en-AU" sz="2400" b="1" i="0" u="none" strike="noStrike" kern="1200" cap="none" spc="0" normalizeH="0" baseline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Lubalin Graph"/>
                <a:ea typeface="+mn-ea"/>
                <a:cs typeface="Lubalin Graph"/>
              </a:defRPr>
            </a:lvl5pPr>
          </a:lstStyle>
          <a:p>
            <a:pPr lvl="0"/>
            <a:r>
              <a:rPr lang="en-US" dirty="0"/>
              <a:t>Title goes here (</a:t>
            </a:r>
            <a:r>
              <a:rPr lang="en-US" dirty="0" err="1"/>
              <a:t>Lubalin</a:t>
            </a:r>
            <a:r>
              <a:rPr lang="en-US" dirty="0"/>
              <a:t> Graph Bold)</a:t>
            </a:r>
            <a:endParaRPr lang="en-A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741750-8DB9-40D7-8453-2BCC434687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6410" y="5380940"/>
            <a:ext cx="7528821" cy="276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Helvetica Neue"/>
              </a:defRPr>
            </a:lvl1pPr>
          </a:lstStyle>
          <a:p>
            <a:pPr lvl="0"/>
            <a:r>
              <a:rPr lang="en-AU" sz="1800" dirty="0">
                <a:latin typeface="Helvetica Neue"/>
              </a:rPr>
              <a:t>Caption goes here (Helvetica Neue Regular, 18pt)</a:t>
            </a:r>
            <a:endParaRPr lang="en-AU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F997A52-3135-4E8A-AEDA-9201E19628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</p:spTree>
    <p:extLst>
      <p:ext uri="{BB962C8B-B14F-4D97-AF65-F5344CB8AC3E}">
        <p14:creationId xmlns:p14="http://schemas.microsoft.com/office/powerpoint/2010/main" val="175631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64718" y="638256"/>
            <a:ext cx="8414564" cy="4969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A44C7A-DB14-4CEF-A5E0-5A41E07585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5648764"/>
            <a:ext cx="6264925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Helvetica Neue"/>
              </a:defRPr>
            </a:lvl1pPr>
          </a:lstStyle>
          <a:p>
            <a:pPr lvl="0"/>
            <a:r>
              <a:rPr lang="en-AU" sz="1800" dirty="0">
                <a:latin typeface="Helvetica Neue"/>
              </a:rPr>
              <a:t>Caption goes here (Helvetica Neue Regular, 18pt)</a:t>
            </a:r>
            <a:endParaRPr lang="en-AU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BA39EE1-6BF2-4C36-893E-DFF5846BD6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</p:spTree>
    <p:extLst>
      <p:ext uri="{BB962C8B-B14F-4D97-AF65-F5344CB8AC3E}">
        <p14:creationId xmlns:p14="http://schemas.microsoft.com/office/powerpoint/2010/main" val="382447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Cen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364718" y="638256"/>
            <a:ext cx="8414564" cy="46501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D4F1723-2C8A-485D-B3B9-F3BF347B88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18" y="6322759"/>
            <a:ext cx="4913601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AU" sz="1600" b="0" kern="1200" dirty="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pPr lvl="0"/>
            <a:r>
              <a:rPr lang="en-AU" dirty="0"/>
              <a:t>Footer text here (Helvetica Neue regular, 16pt)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984468-2970-4589-A8FA-AE3CE84B67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18" y="5321403"/>
            <a:ext cx="8414564" cy="276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Helvetica Neue"/>
              </a:defRPr>
            </a:lvl1pPr>
          </a:lstStyle>
          <a:p>
            <a:pPr lvl="0"/>
            <a:r>
              <a:rPr lang="en-AU" sz="1800" dirty="0">
                <a:latin typeface="Helvetica Neue"/>
              </a:rPr>
              <a:t>Caption goes here (Helvetica Neue Regular, 18pt)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998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33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A8D8-7C98-2F42-BB46-6ED1237AACAD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C9C9-1704-C94B-AADB-170373875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/>
          <a:lstStyle/>
          <a:p>
            <a:pPr defTabSz="457200"/>
            <a:fld id="{A723F0D9-D2FB-2948-9A9B-5E9C915880A9}" type="datetimeFigureOut">
              <a:rPr lang="en-US">
                <a:solidFill>
                  <a:prstClr val="black"/>
                </a:solidFill>
              </a:rPr>
              <a:pPr defTabSz="457200"/>
              <a:t>10/3/2020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pPr defTabSz="457200"/>
            <a:fld id="{CF2C9C63-F9C8-6A41-A2EF-0396E0FB37D0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86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MP-Ppt-template-1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8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MP-Ppt-template-1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51520" y="63093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Southern Illawarra</a:t>
            </a:r>
          </a:p>
        </p:txBody>
      </p:sp>
    </p:spTree>
    <p:extLst>
      <p:ext uri="{BB962C8B-B14F-4D97-AF65-F5344CB8AC3E}">
        <p14:creationId xmlns:p14="http://schemas.microsoft.com/office/powerpoint/2010/main" val="301225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3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5FCE-CCAE-479C-A831-0576541AB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1640" y="692696"/>
            <a:ext cx="6659130" cy="514350"/>
          </a:xfrm>
        </p:spPr>
        <p:txBody>
          <a:bodyPr/>
          <a:lstStyle/>
          <a:p>
            <a:pPr algn="ctr"/>
            <a:r>
              <a:rPr lang="en-AU" dirty="0"/>
              <a:t>Philippians 1:1-11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7F9F-8803-451A-BDBE-225B7D02A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18" y="6322759"/>
            <a:ext cx="5503426" cy="274593"/>
          </a:xfrm>
        </p:spPr>
        <p:txBody>
          <a:bodyPr/>
          <a:lstStyle/>
          <a:p>
            <a:r>
              <a:rPr lang="en-AU" dirty="0"/>
              <a:t>Hawthorn Church of Christ, </a:t>
            </a:r>
            <a:r>
              <a:rPr lang="en-AU"/>
              <a:t>4 October </a:t>
            </a:r>
            <a:r>
              <a:rPr lang="en-AU" dirty="0"/>
              <a:t>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FE39-9B82-4FD6-A9AC-7519A656A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718" y="2492896"/>
            <a:ext cx="8383746" cy="3235434"/>
          </a:xfrm>
        </p:spPr>
        <p:txBody>
          <a:bodyPr/>
          <a:lstStyle/>
          <a:p>
            <a:pPr algn="ctr"/>
            <a:r>
              <a:rPr lang="en-US" sz="66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Ode to Joy</a:t>
            </a:r>
            <a:endParaRPr lang="en-AU" sz="6600" b="1" dirty="0">
              <a:solidFill>
                <a:srgbClr val="C0504D">
                  <a:lumMod val="50000"/>
                </a:srgb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4117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8D312-807D-4B7C-A7FA-C36834228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8614"/>
            <a:ext cx="4910050" cy="65493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FCDFE-622E-4D0C-A8EE-4E8BCF7E7094}"/>
              </a:ext>
            </a:extLst>
          </p:cNvPr>
          <p:cNvSpPr txBox="1"/>
          <p:nvPr/>
        </p:nvSpPr>
        <p:spPr>
          <a:xfrm>
            <a:off x="5724128" y="1052736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Charcoal</a:t>
            </a:r>
            <a:r>
              <a:rPr lang="en-US" dirty="0"/>
              <a:t> 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Sellers</a:t>
            </a:r>
            <a:endParaRPr lang="en-AU" sz="4000" b="1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5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F0F289F-D2DC-46D6-AAB5-8AA13F186B1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7C77-9474-4814-8B3E-6AE1C975F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B0E41-BCB4-496C-B3D4-72ED1DDE946B}"/>
              </a:ext>
            </a:extLst>
          </p:cNvPr>
          <p:cNvSpPr txBox="1"/>
          <p:nvPr/>
        </p:nvSpPr>
        <p:spPr>
          <a:xfrm>
            <a:off x="4576937" y="6926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j-lt"/>
              </a:rPr>
              <a:t>Emmanuel</a:t>
            </a:r>
            <a:r>
              <a:rPr lang="en-US" dirty="0"/>
              <a:t>  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j-lt"/>
              </a:rPr>
              <a:t>School</a:t>
            </a:r>
            <a:endParaRPr lang="en-AU" sz="4000" b="1" dirty="0">
              <a:solidFill>
                <a:srgbClr val="C0504D">
                  <a:lumMod val="50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5014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685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2D6D67-EDEF-4447-9131-7556F1C43FE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7179E-25DA-423E-9EAB-40411E2A63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927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38C755-111B-4580-AFC9-1E7EE8615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7695"/>
            <a:ext cx="9144000" cy="651030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359A2-D034-4335-80F6-63E22C1663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51920" y="6322759"/>
            <a:ext cx="4913601" cy="276999"/>
          </a:xfrm>
        </p:spPr>
        <p:txBody>
          <a:bodyPr/>
          <a:lstStyle/>
          <a:p>
            <a:pPr algn="r"/>
            <a:r>
              <a:rPr lang="en-US" dirty="0"/>
              <a:t>Staff at Emmanuel School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844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r="333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r"/>
            <a:r>
              <a:rPr lang="en-AU" dirty="0"/>
              <a:t>Goats Project</a:t>
            </a:r>
          </a:p>
        </p:txBody>
      </p:sp>
    </p:spTree>
    <p:extLst>
      <p:ext uri="{BB962C8B-B14F-4D97-AF65-F5344CB8AC3E}">
        <p14:creationId xmlns:p14="http://schemas.microsoft.com/office/powerpoint/2010/main" val="3625233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342E26-B23B-4D78-8752-E03EFF3A1C7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631" y="1114450"/>
            <a:ext cx="8130737" cy="449441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38D0E-9C0A-42FE-8425-084BAB8F9D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718" y="439144"/>
            <a:ext cx="8316465" cy="514350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Khayelihle Children’s Village, Zimbabwe</a:t>
            </a:r>
            <a:endParaRPr lang="en-AU" sz="36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ADFC0-4A03-49C2-AFC8-47D752A087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Studying in the Library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8623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D9508-7EAA-4C9D-8BFE-5CA1DC692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3588"/>
            <a:ext cx="6480720" cy="648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6A2634-4A6F-4AC7-B151-D27FA7AF0A17}"/>
              </a:ext>
            </a:extLst>
          </p:cNvPr>
          <p:cNvSpPr txBox="1"/>
          <p:nvPr/>
        </p:nvSpPr>
        <p:spPr>
          <a:xfrm>
            <a:off x="6948264" y="1124744"/>
            <a:ext cx="1944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End</a:t>
            </a:r>
            <a:r>
              <a:rPr lang="en-US" dirty="0"/>
              <a:t> 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of</a:t>
            </a:r>
            <a:r>
              <a:rPr lang="en-US" dirty="0"/>
              <a:t> 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October</a:t>
            </a:r>
            <a:r>
              <a:rPr lang="en-US" dirty="0"/>
              <a:t> 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school</a:t>
            </a:r>
            <a:r>
              <a:rPr lang="en-US" dirty="0"/>
              <a:t> 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returns</a:t>
            </a:r>
            <a:endParaRPr lang="en-AU" sz="4000" b="1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69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4268815-D2E7-462F-9A1C-BB576FC201B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665" y="1196752"/>
            <a:ext cx="9205666" cy="508860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A1228-3D7D-45CC-924C-DD3C6B30E2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718" y="524989"/>
            <a:ext cx="8316465" cy="514350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Hosanna Ministries, India</a:t>
            </a:r>
            <a:endParaRPr lang="en-AU" sz="40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696A4-68B8-4CD8-9ED7-2DE4750010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Danny Gaikwad delivering food in the Mumbai slums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5391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4ABD1-83D4-4119-BE6C-B6877B163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418" y="332656"/>
            <a:ext cx="7734582" cy="6525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7BD67E-9F7C-47CF-8F67-E2A144EFBCF4}"/>
              </a:ext>
            </a:extLst>
          </p:cNvPr>
          <p:cNvSpPr txBox="1"/>
          <p:nvPr/>
        </p:nvSpPr>
        <p:spPr>
          <a:xfrm>
            <a:off x="251520" y="1412776"/>
            <a:ext cx="4464496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504D">
                    <a:lumMod val="50000"/>
                  </a:srgbClr>
                </a:solidFill>
              </a:rPr>
              <a:t>Tailoring</a:t>
            </a:r>
            <a:r>
              <a:rPr lang="en-US" sz="4400" dirty="0"/>
              <a:t> 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</a:rPr>
              <a:t>Course</a:t>
            </a:r>
            <a:endParaRPr lang="en-AU" sz="4400" b="1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9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5FCE-CCAE-479C-A831-0576541AB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1640" y="692696"/>
            <a:ext cx="6659130" cy="514350"/>
          </a:xfrm>
        </p:spPr>
        <p:txBody>
          <a:bodyPr/>
          <a:lstStyle/>
          <a:p>
            <a:pPr algn="ctr"/>
            <a:r>
              <a:rPr lang="en-AU" dirty="0"/>
              <a:t>Philippians 1:1-11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7F9F-8803-451A-BDBE-225B7D02A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18" y="6322759"/>
            <a:ext cx="5503426" cy="274593"/>
          </a:xfrm>
        </p:spPr>
        <p:txBody>
          <a:bodyPr/>
          <a:lstStyle/>
          <a:p>
            <a:r>
              <a:rPr lang="en-AU" dirty="0"/>
              <a:t>Hawthorn Church of Christ, </a:t>
            </a:r>
            <a:r>
              <a:rPr lang="en-AU"/>
              <a:t>4 October </a:t>
            </a:r>
            <a:r>
              <a:rPr lang="en-AU" dirty="0"/>
              <a:t>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FE39-9B82-4FD6-A9AC-7519A656A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718" y="1340768"/>
            <a:ext cx="8383746" cy="4742234"/>
          </a:xfrm>
        </p:spPr>
        <p:txBody>
          <a:bodyPr/>
          <a:lstStyle/>
          <a:p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Secret to Joy: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48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</p:txBody>
      </p:sp>
    </p:spTree>
    <p:extLst>
      <p:ext uri="{BB962C8B-B14F-4D97-AF65-F5344CB8AC3E}">
        <p14:creationId xmlns:p14="http://schemas.microsoft.com/office/powerpoint/2010/main" val="1088938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6B2A1-0786-44C6-AAAA-AB6DF10F48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61062"/>
            <a:ext cx="4479842" cy="2896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1410A-DB9D-4D2A-8A4D-E595B1657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656"/>
            <a:ext cx="4476882" cy="3628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22D477-AEE9-4411-914B-9E7A5A71FCF2}"/>
              </a:ext>
            </a:extLst>
          </p:cNvPr>
          <p:cNvSpPr txBox="1"/>
          <p:nvPr/>
        </p:nvSpPr>
        <p:spPr>
          <a:xfrm>
            <a:off x="4860032" y="692696"/>
            <a:ext cx="410445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COVID Response,</a:t>
            </a:r>
          </a:p>
          <a:p>
            <a:pPr algn="ctr" defTabSz="457200">
              <a:spcBef>
                <a:spcPct val="20000"/>
              </a:spcBef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Bangladesh</a:t>
            </a:r>
          </a:p>
          <a:p>
            <a:pPr algn="ctr" defTabSz="457200">
              <a:spcBef>
                <a:spcPct val="20000"/>
              </a:spcBef>
            </a:pPr>
            <a:endParaRPr lang="en-US" sz="800" b="1" dirty="0">
              <a:solidFill>
                <a:srgbClr val="C0504D">
                  <a:lumMod val="50000"/>
                </a:srgbClr>
              </a:solidFill>
            </a:endParaRPr>
          </a:p>
          <a:p>
            <a:pPr algn="ctr" defTabSz="457200">
              <a:spcBef>
                <a:spcPct val="20000"/>
              </a:spcBef>
            </a:pPr>
            <a:r>
              <a:rPr lang="en-US" sz="2400" b="1" dirty="0">
                <a:solidFill>
                  <a:srgbClr val="C0504D">
                    <a:lumMod val="50000"/>
                  </a:srgbClr>
                </a:solidFill>
              </a:rPr>
              <a:t>Food and hygiene kits providing support to 650 households in </a:t>
            </a:r>
            <a:r>
              <a:rPr lang="en-US" sz="2400" b="1" dirty="0" err="1">
                <a:solidFill>
                  <a:srgbClr val="C0504D">
                    <a:lumMod val="50000"/>
                  </a:srgbClr>
                </a:solidFill>
              </a:rPr>
              <a:t>Ruma</a:t>
            </a:r>
            <a:r>
              <a:rPr lang="en-US" sz="2400" b="1" dirty="0">
                <a:solidFill>
                  <a:srgbClr val="C0504D">
                    <a:lumMod val="50000"/>
                  </a:srgbClr>
                </a:solidFill>
              </a:rPr>
              <a:t> and </a:t>
            </a:r>
            <a:r>
              <a:rPr lang="en-US" sz="2400" b="1" dirty="0" err="1">
                <a:solidFill>
                  <a:srgbClr val="C0504D">
                    <a:lumMod val="50000"/>
                  </a:srgbClr>
                </a:solidFill>
              </a:rPr>
              <a:t>Rwangchary</a:t>
            </a:r>
            <a:r>
              <a:rPr lang="en-US" sz="2400" b="1" dirty="0">
                <a:solidFill>
                  <a:srgbClr val="C0504D">
                    <a:lumMod val="50000"/>
                  </a:srgbClr>
                </a:solidFill>
              </a:rPr>
              <a:t>.  </a:t>
            </a:r>
          </a:p>
          <a:p>
            <a:pPr algn="ctr" defTabSz="457200">
              <a:spcBef>
                <a:spcPct val="20000"/>
              </a:spcBef>
            </a:pPr>
            <a:r>
              <a:rPr lang="en-US" sz="2400" b="1" dirty="0">
                <a:solidFill>
                  <a:srgbClr val="C0504D">
                    <a:lumMod val="50000"/>
                  </a:srgbClr>
                </a:solidFill>
              </a:rPr>
              <a:t>(Selection is based on need.)</a:t>
            </a:r>
          </a:p>
          <a:p>
            <a:pPr algn="ctr" defTabSz="457200">
              <a:spcBef>
                <a:spcPct val="20000"/>
              </a:spcBef>
            </a:pPr>
            <a:r>
              <a:rPr lang="en-US" sz="2400" b="1" dirty="0">
                <a:solidFill>
                  <a:srgbClr val="C0504D">
                    <a:lumMod val="50000"/>
                  </a:srgbClr>
                </a:solidFill>
              </a:rPr>
              <a:t>This support is in the provision of:  masks, rice, soap, salt, oil, dal, and a gunny bag. </a:t>
            </a:r>
            <a:endParaRPr lang="en-AU" sz="2400" b="1" dirty="0">
              <a:solidFill>
                <a:srgbClr val="C0504D">
                  <a:lumMod val="50000"/>
                </a:srgbClr>
              </a:solidFill>
            </a:endParaRPr>
          </a:p>
          <a:p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8E000-56A3-4821-8F00-FC1FC5DB8C9F}"/>
              </a:ext>
            </a:extLst>
          </p:cNvPr>
          <p:cNvSpPr txBox="1"/>
          <p:nvPr/>
        </p:nvSpPr>
        <p:spPr>
          <a:xfrm>
            <a:off x="156402" y="50803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Singermoi</a:t>
            </a:r>
            <a:r>
              <a:rPr lang="en-US" b="1" dirty="0"/>
              <a:t> and Vana Bawm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2096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E84E-B321-47F6-9099-3E8E8E0C4E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528" y="503575"/>
            <a:ext cx="4062860" cy="514350"/>
          </a:xfrm>
        </p:spPr>
        <p:txBody>
          <a:bodyPr/>
          <a:lstStyle/>
          <a:p>
            <a:r>
              <a:rPr lang="en-US" dirty="0">
                <a:latin typeface="+mn-lt"/>
              </a:rPr>
              <a:t>Essentials Pack Delivery</a:t>
            </a:r>
            <a:endParaRPr lang="en-AU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8A7F2-2772-4D32-B779-AD0CA8C797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A35C3-8D73-4A0E-8366-8DA428CD8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682062"/>
            <a:ext cx="4629161" cy="6133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F1851B-F111-4EB1-93F2-881D8F2BC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" y="4448287"/>
            <a:ext cx="5773495" cy="2151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3C0C2-1E0F-4D62-8263-A95E922C1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5818"/>
            <a:ext cx="3888432" cy="313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14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3009E-F216-47E7-A4CC-4B0A472F1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4008" y="682062"/>
            <a:ext cx="4037581" cy="514350"/>
          </a:xfrm>
        </p:spPr>
        <p:txBody>
          <a:bodyPr/>
          <a:lstStyle/>
          <a:p>
            <a:r>
              <a:rPr lang="en-US" dirty="0">
                <a:latin typeface="+mn-lt"/>
              </a:rPr>
              <a:t>Emergency Appeals – Vanuatu &amp; Lebanon</a:t>
            </a:r>
            <a:endParaRPr lang="en-AU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A3540-09E1-489D-9FB4-937BEA4DD8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512" y="4725144"/>
            <a:ext cx="2664296" cy="276999"/>
          </a:xfrm>
        </p:spPr>
        <p:txBody>
          <a:bodyPr/>
          <a:lstStyle/>
          <a:p>
            <a:r>
              <a:rPr lang="en-US" dirty="0"/>
              <a:t>Cyclone Harold, April 2020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638759-2C6B-455D-8A7C-352AF540B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14550"/>
            <a:ext cx="6096000" cy="4743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3B31B-169D-4E50-BBB6-885774380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1577"/>
            <a:ext cx="4249824" cy="43929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F51D21-248A-464E-A88D-7C771196523C}"/>
              </a:ext>
            </a:extLst>
          </p:cNvPr>
          <p:cNvSpPr txBox="1"/>
          <p:nvPr/>
        </p:nvSpPr>
        <p:spPr>
          <a:xfrm>
            <a:off x="65584" y="613817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Beirut Explosion, August 2020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5405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24346" y="620688"/>
            <a:ext cx="8095308" cy="586698"/>
          </a:xfrm>
        </p:spPr>
        <p:txBody>
          <a:bodyPr/>
          <a:lstStyle/>
          <a:p>
            <a:r>
              <a:rPr lang="en-AU" dirty="0"/>
              <a:t>Australian Churches of Christ Global Mission Partners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11109C-D0F7-44FE-8B0D-E6D844A8D81F}"/>
              </a:ext>
            </a:extLst>
          </p:cNvPr>
          <p:cNvGrpSpPr/>
          <p:nvPr/>
        </p:nvGrpSpPr>
        <p:grpSpPr>
          <a:xfrm>
            <a:off x="0" y="1412777"/>
            <a:ext cx="9144000" cy="4032447"/>
            <a:chOff x="0" y="1412777"/>
            <a:chExt cx="9144000" cy="40324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70678FB-4025-4952-9513-C35B152ED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412777"/>
              <a:ext cx="9144000" cy="40324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8C360E-30FA-4AFC-8EF8-5C3458EE34BD}"/>
                </a:ext>
              </a:extLst>
            </p:cNvPr>
            <p:cNvSpPr txBox="1"/>
            <p:nvPr/>
          </p:nvSpPr>
          <p:spPr>
            <a:xfrm>
              <a:off x="8028384" y="3284984"/>
              <a:ext cx="7200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2013776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124" y="682062"/>
            <a:ext cx="8311331" cy="514350"/>
          </a:xfrm>
        </p:spPr>
        <p:txBody>
          <a:bodyPr/>
          <a:lstStyle/>
          <a:p>
            <a:r>
              <a:rPr lang="en-AU" dirty="0"/>
              <a:t>Holistic Mission – Word and Deed – Here and There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2348880"/>
            <a:ext cx="9004396" cy="263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883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5DBC3-50F3-4EF3-8372-84D3D044D0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093" y="575121"/>
            <a:ext cx="5479090" cy="514350"/>
          </a:xfrm>
        </p:spPr>
        <p:txBody>
          <a:bodyPr/>
          <a:lstStyle/>
          <a:p>
            <a:r>
              <a:rPr lang="en-US" dirty="0">
                <a:latin typeface="+mn-lt"/>
              </a:rPr>
              <a:t>International Church Partnerships</a:t>
            </a:r>
            <a:endParaRPr lang="en-AU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32E01-04DE-493A-90F7-CF8557F7F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International Christian College of Manila, Philippines</a:t>
            </a:r>
            <a:endParaRPr lang="en-AU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C242C4B-4B92-4EDB-9C6B-F2C61970355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250460"/>
            <a:ext cx="8496944" cy="46968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EE11A2-7538-42C8-9A44-4C3CD45A8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7" y="258242"/>
            <a:ext cx="2739276" cy="9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38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6941C8-50B3-4070-930E-4E3D0A1507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Gandep Bible College, PNG</a:t>
            </a:r>
            <a:endParaRPr lang="en-AU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23434-8272-4DFB-A223-E9505E5F28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Principal Steven </a:t>
            </a:r>
            <a:r>
              <a:rPr lang="en-US" dirty="0" err="1"/>
              <a:t>Yamok</a:t>
            </a:r>
            <a:r>
              <a:rPr lang="en-US" dirty="0"/>
              <a:t> and Lecturer Caleb </a:t>
            </a:r>
            <a:r>
              <a:rPr lang="en-US" dirty="0" err="1"/>
              <a:t>Dankro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FA8F1-0194-458F-BB6A-F789C6B5EB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555" y="1327901"/>
            <a:ext cx="3705214" cy="4344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D9C4A6-E32E-49D7-AFEE-E11AFAC79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33" y="1327900"/>
            <a:ext cx="3734193" cy="43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38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8C960-1E7B-46DF-A3AE-C023C99762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Gandep Graduating Students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5117A-BA8D-43CA-BCF1-976FDA636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8680"/>
            <a:ext cx="9144000" cy="504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69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2334D-CA66-4485-9441-2C92B6921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125" y="682062"/>
            <a:ext cx="4638924" cy="514350"/>
          </a:xfrm>
        </p:spPr>
        <p:txBody>
          <a:bodyPr/>
          <a:lstStyle/>
          <a:p>
            <a:r>
              <a:rPr lang="en-US" dirty="0"/>
              <a:t>Papua New Guinea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D2607-1D88-4865-8475-13D85E7C0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32570"/>
            <a:ext cx="6804248" cy="4794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1A5DA-FC16-48E1-80A6-633689C1C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7" y="29835"/>
            <a:ext cx="4427984" cy="344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0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0D16C1B-F510-40AA-ABA2-CFE49F33AD9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1" y="964876"/>
            <a:ext cx="8625640" cy="476838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4609A-98A7-45AA-BB8F-482E682A3E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420" y="508804"/>
            <a:ext cx="8316465" cy="514350"/>
          </a:xfrm>
        </p:spPr>
        <p:txBody>
          <a:bodyPr/>
          <a:lstStyle/>
          <a:p>
            <a:r>
              <a:rPr lang="en-US" dirty="0">
                <a:latin typeface="+mn-lt"/>
              </a:rPr>
              <a:t>South Sudan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9D4D9-4F3C-4760-A848-B65E097C1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51 baptisms in Jan-Feb 2020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31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5FCE-CCAE-479C-A831-0576541AB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1640" y="692696"/>
            <a:ext cx="6659130" cy="514350"/>
          </a:xfrm>
        </p:spPr>
        <p:txBody>
          <a:bodyPr/>
          <a:lstStyle/>
          <a:p>
            <a:pPr algn="ctr"/>
            <a:r>
              <a:rPr lang="en-AU" dirty="0">
                <a:latin typeface="+mn-lt"/>
              </a:rPr>
              <a:t>Philippians 1:1-11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7F9F-8803-451A-BDBE-225B7D02A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18" y="6322759"/>
            <a:ext cx="5503426" cy="274593"/>
          </a:xfrm>
        </p:spPr>
        <p:txBody>
          <a:bodyPr/>
          <a:lstStyle/>
          <a:p>
            <a:r>
              <a:rPr lang="en-AU" dirty="0"/>
              <a:t>Hawthorn Church of Christ, </a:t>
            </a:r>
            <a:r>
              <a:rPr lang="en-AU"/>
              <a:t>4 October </a:t>
            </a:r>
            <a:r>
              <a:rPr lang="en-AU" dirty="0"/>
              <a:t>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FE39-9B82-4FD6-A9AC-7519A656A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718" y="1340768"/>
            <a:ext cx="8383746" cy="4742234"/>
          </a:xfrm>
        </p:spPr>
        <p:txBody>
          <a:bodyPr/>
          <a:lstStyle/>
          <a:p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Lubalin Graph"/>
              </a:rPr>
              <a:t>Secret to Joy: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Lubalin Graph"/>
              </a:rPr>
              <a:t>Sold out for Jesus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48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</p:txBody>
      </p:sp>
    </p:spTree>
    <p:extLst>
      <p:ext uri="{BB962C8B-B14F-4D97-AF65-F5344CB8AC3E}">
        <p14:creationId xmlns:p14="http://schemas.microsoft.com/office/powerpoint/2010/main" val="370538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9755D4D-F8CD-4F32-A38B-311A4ADD951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640" y="991022"/>
            <a:ext cx="8594840" cy="475095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4D7C3-685C-4B61-B6CF-64DEF07804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43808" y="476672"/>
            <a:ext cx="5866995" cy="514350"/>
          </a:xfrm>
        </p:spPr>
        <p:txBody>
          <a:bodyPr/>
          <a:lstStyle/>
          <a:p>
            <a:r>
              <a:rPr lang="en-US" dirty="0">
                <a:latin typeface="+mn-lt"/>
              </a:rPr>
              <a:t>Churches of Christ Overseas Aid</a:t>
            </a:r>
            <a:endParaRPr lang="en-AU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A5833D-C4CE-4AC8-88EA-44B2EA251E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Clean Water – Nasawa, Vanuatu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22777-EA4D-467C-B5B0-79BA7B34B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7" y="213854"/>
            <a:ext cx="24231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5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4194D93A-763D-40D0-A0ED-28D21D4691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2354"/>
            <a:ext cx="9144000" cy="65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42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6700819" y="1124744"/>
            <a:ext cx="2448272" cy="355727"/>
          </a:xfrm>
        </p:spPr>
        <p:txBody>
          <a:bodyPr/>
          <a:lstStyle/>
          <a:p>
            <a:r>
              <a:rPr lang="en-AU" sz="3200" dirty="0">
                <a:latin typeface="+mn-lt"/>
              </a:rPr>
              <a:t>Community Survey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76672"/>
            <a:ext cx="6563056" cy="6192688"/>
          </a:xfrm>
        </p:spPr>
      </p:pic>
    </p:spTree>
    <p:extLst>
      <p:ext uri="{BB962C8B-B14F-4D97-AF65-F5344CB8AC3E}">
        <p14:creationId xmlns:p14="http://schemas.microsoft.com/office/powerpoint/2010/main" val="745908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7AED71-3AF5-46EB-9FDD-9FC656485EF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250460"/>
            <a:ext cx="8026039" cy="443654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767BB-05F9-4F79-9DF9-E47A273992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4338" y="614702"/>
            <a:ext cx="8316465" cy="514350"/>
          </a:xfrm>
        </p:spPr>
        <p:txBody>
          <a:bodyPr/>
          <a:lstStyle/>
          <a:p>
            <a:r>
              <a:rPr lang="en-US" dirty="0">
                <a:latin typeface="+mn-lt"/>
              </a:rPr>
              <a:t>Lack of resources</a:t>
            </a:r>
            <a:endParaRPr lang="en-AU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B3CC7-4AA0-4F0C-9FB9-1FF01C0894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Still ploughing by hand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3747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2FB8872-E91B-4840-9C62-97A219078DD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250460"/>
            <a:ext cx="7954031" cy="439673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414B0-899A-409F-88B0-400EBB7DBA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Ox and Plough Project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086F9-900A-4A36-A1EA-B9320823A3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Increases productivity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873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C2C31-1CE8-45C6-B343-61A386981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Increased crop yields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6FCDD0-B476-4483-AFC0-B9965BD515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Up to 10 times the former harvest</a:t>
            </a:r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1CF635-FED3-43A8-AF25-9F4F61B5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144951"/>
            <a:ext cx="6768752" cy="48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46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E4F7F-277C-4F24-ACF3-A0294CF5A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Government Partnership</a:t>
            </a:r>
            <a:endParaRPr lang="en-AU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F4087-E393-4781-A756-F8F413121E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718" y="6322759"/>
            <a:ext cx="5359410" cy="276999"/>
          </a:xfrm>
        </p:spPr>
        <p:txBody>
          <a:bodyPr/>
          <a:lstStyle/>
          <a:p>
            <a:r>
              <a:rPr lang="en-US" dirty="0"/>
              <a:t>Teachers Salaries promised in 2017 still hasn’t happened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E5856C-927E-4A06-B3FB-7BBDE7F03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1409700"/>
            <a:ext cx="793432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68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ace Project SS - Nov 18-120.jpg">
            <a:extLst>
              <a:ext uri="{FF2B5EF4-FFF2-40B4-BE49-F238E27FC236}">
                <a16:creationId xmlns:a16="http://schemas.microsoft.com/office/drawing/2014/main" id="{3B866AB8-74E0-4BB3-87BD-D2B590B33220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1"/>
            <a:ext cx="9144000" cy="653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D718A-CF65-42F5-8C84-6650FAEA8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4481BB-AE82-438D-8E53-D8BBDD8D7527}"/>
              </a:ext>
            </a:extLst>
          </p:cNvPr>
          <p:cNvSpPr txBox="1"/>
          <p:nvPr/>
        </p:nvSpPr>
        <p:spPr>
          <a:xfrm>
            <a:off x="364717" y="54868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Juba Church of Christ</a:t>
            </a:r>
            <a:endParaRPr lang="en-A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27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8B56B-E44A-4C79-8193-B2EA84226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LAFOSS Peace Clubs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1390A0-6B5A-48AD-8EB8-7208188825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E0AB10-67DF-4724-94E6-FCDD07FE8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8" y="1164683"/>
            <a:ext cx="7663666" cy="547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05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2615A-6914-4E72-9132-C7346991F9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988268"/>
            <a:ext cx="8496944" cy="5869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FBE94-AA3A-45EA-9562-809B5BFCFDDD}"/>
              </a:ext>
            </a:extLst>
          </p:cNvPr>
          <p:cNvSpPr txBox="1"/>
          <p:nvPr/>
        </p:nvSpPr>
        <p:spPr>
          <a:xfrm>
            <a:off x="755576" y="40466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800" b="1" dirty="0">
                <a:solidFill>
                  <a:srgbClr val="C0504D">
                    <a:lumMod val="50000"/>
                  </a:srgbClr>
                </a:solidFill>
              </a:rPr>
              <a:t>Peace Clubs in Schools, South Sudan</a:t>
            </a:r>
            <a:endParaRPr lang="en-AU" sz="2800" b="1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1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5FCE-CCAE-479C-A831-0576541AB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1640" y="692696"/>
            <a:ext cx="6659130" cy="514350"/>
          </a:xfrm>
        </p:spPr>
        <p:txBody>
          <a:bodyPr/>
          <a:lstStyle/>
          <a:p>
            <a:pPr algn="ctr"/>
            <a:r>
              <a:rPr lang="en-AU" dirty="0">
                <a:latin typeface="+mn-lt"/>
              </a:rPr>
              <a:t>Philippians 1:1-11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7F9F-8803-451A-BDBE-225B7D02A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18" y="6322759"/>
            <a:ext cx="5503426" cy="274593"/>
          </a:xfrm>
        </p:spPr>
        <p:txBody>
          <a:bodyPr/>
          <a:lstStyle/>
          <a:p>
            <a:r>
              <a:rPr lang="en-AU" dirty="0"/>
              <a:t>Hawthorn Church of Christ, </a:t>
            </a:r>
            <a:r>
              <a:rPr lang="en-AU"/>
              <a:t>4 October </a:t>
            </a:r>
            <a:r>
              <a:rPr lang="en-AU" dirty="0"/>
              <a:t>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FE39-9B82-4FD6-A9AC-7519A656A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718" y="1340768"/>
            <a:ext cx="8383746" cy="4742234"/>
          </a:xfrm>
        </p:spPr>
        <p:txBody>
          <a:bodyPr/>
          <a:lstStyle/>
          <a:p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Secret to Joy: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Sold out for Jesus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Living to bless others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48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</p:txBody>
      </p:sp>
    </p:spTree>
    <p:extLst>
      <p:ext uri="{BB962C8B-B14F-4D97-AF65-F5344CB8AC3E}">
        <p14:creationId xmlns:p14="http://schemas.microsoft.com/office/powerpoint/2010/main" val="3722237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2ABCB03-6094-4C17-AA55-07F5A17C7B5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940" y="1250460"/>
            <a:ext cx="8500524" cy="469882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0C7A8-E758-463E-B84C-DBC007CF6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5736" y="682062"/>
            <a:ext cx="6485853" cy="514350"/>
          </a:xfrm>
        </p:spPr>
        <p:txBody>
          <a:bodyPr/>
          <a:lstStyle/>
          <a:p>
            <a:r>
              <a:rPr lang="en-US" dirty="0"/>
              <a:t>Indigenous Ministries Australia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7E9B5-4018-4416-92A2-F1F6940AF6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Ps Greg Little, Bunbury, WA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69D38-EEE2-49C8-ACB2-668CBBDE7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6" y="104792"/>
            <a:ext cx="2090944" cy="115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1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22B0B94-49C6-4731-BD98-D26E4571757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" y="939456"/>
            <a:ext cx="8827200" cy="487939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91315-FC61-4983-8F91-8D7060789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662" y="425106"/>
            <a:ext cx="8316465" cy="514350"/>
          </a:xfrm>
        </p:spPr>
        <p:txBody>
          <a:bodyPr/>
          <a:lstStyle/>
          <a:p>
            <a:r>
              <a:rPr lang="en-US" dirty="0">
                <a:latin typeface="+mn-lt"/>
              </a:rPr>
              <a:t>Tia </a:t>
            </a:r>
            <a:r>
              <a:rPr lang="en-US" dirty="0" err="1">
                <a:latin typeface="+mn-lt"/>
              </a:rPr>
              <a:t>Tuckia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Ceduna</a:t>
            </a:r>
            <a:endParaRPr lang="en-AU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BB917-A949-49FC-95DE-83DED12889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Tjilgamooda</a:t>
            </a:r>
            <a:r>
              <a:rPr lang="en-US" dirty="0"/>
              <a:t> Church of Christ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9732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59B2D95-F744-494D-80A4-E5EC1B86C0D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275" y="1223606"/>
            <a:ext cx="7979449" cy="441078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99B89-AF59-4C9E-9670-F101F21A61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2019 Water Tank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60751-C615-4F88-8BA1-B455D5CE4E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Tjilgamooda</a:t>
            </a:r>
            <a:r>
              <a:rPr lang="en-US" dirty="0"/>
              <a:t> Church of Christ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413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ABEBB-8AEC-4F5C-8C9F-0D0F84DA5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2019 Toilets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461BD-B95F-4770-82DD-E9F31BADB9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Tjilgamooda</a:t>
            </a:r>
            <a:r>
              <a:rPr lang="en-US" dirty="0"/>
              <a:t> Church of Christ</a:t>
            </a:r>
            <a:endParaRPr lang="en-AU" dirty="0"/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6F0C5-BE6D-4E5F-916C-9C5042CCD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8" y="1094272"/>
            <a:ext cx="7591658" cy="56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07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B9D99-2E90-4001-8CE1-647E41C73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Dareton</a:t>
            </a:r>
            <a:r>
              <a:rPr lang="en-US" dirty="0">
                <a:latin typeface="+mn-lt"/>
              </a:rPr>
              <a:t> Youth and Community Centre</a:t>
            </a:r>
            <a:endParaRPr lang="en-AU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1AE66-26BF-46EC-BF7B-F97CAFF6E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Ilker</a:t>
            </a:r>
            <a:r>
              <a:rPr lang="en-US" dirty="0"/>
              <a:t> Deli, Manager, &amp; Brendon </a:t>
            </a:r>
            <a:r>
              <a:rPr lang="en-US" dirty="0" err="1"/>
              <a:t>Garlett</a:t>
            </a:r>
            <a:r>
              <a:rPr lang="en-US" dirty="0"/>
              <a:t>, Chaplain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240D0-33F0-43B9-96F7-8B4DD4577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09" y="1196412"/>
            <a:ext cx="6835129" cy="51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173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8D111B8-E25C-4747-9258-C0C237B98C0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1" y="334768"/>
            <a:ext cx="9142486" cy="518246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78C1B-0550-4F9F-9CFF-D97E61A824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Whole variety of activities for Indigenous Youth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9201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955C7-9AAD-4A49-85B5-C09EFCFD05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18118" y="526177"/>
            <a:ext cx="5477741" cy="514350"/>
          </a:xfrm>
        </p:spPr>
        <p:txBody>
          <a:bodyPr/>
          <a:lstStyle/>
          <a:p>
            <a:r>
              <a:rPr lang="en-US" sz="4000" dirty="0"/>
              <a:t>embody</a:t>
            </a:r>
            <a:endParaRPr lang="en-AU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7AD304-0B26-44A3-B250-40EFDFA7A9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National community of young people</a:t>
            </a:r>
            <a:endParaRPr lang="en-AU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7E098BC-A7F5-49F9-8077-F9D7F27B9F4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718" y="1250460"/>
            <a:ext cx="8331141" cy="46051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288D6-9DF4-4220-93E1-AFF550D68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071"/>
            <a:ext cx="3240360" cy="9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07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A50E4-7B36-423F-B23D-E42B2F644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767" y="476672"/>
            <a:ext cx="8316465" cy="514350"/>
          </a:xfrm>
        </p:spPr>
        <p:txBody>
          <a:bodyPr/>
          <a:lstStyle/>
          <a:p>
            <a:r>
              <a:rPr lang="en-US" dirty="0"/>
              <a:t>Thank You for supporting the SWS Challenge!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2668EA-C1D3-4089-9210-1B86D89326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718" y="6322759"/>
            <a:ext cx="5359410" cy="276999"/>
          </a:xfrm>
        </p:spPr>
        <p:txBody>
          <a:bodyPr/>
          <a:lstStyle/>
          <a:p>
            <a:r>
              <a:rPr lang="en-US" dirty="0"/>
              <a:t>One Month. Just Water. Raise Funds. Change Lives.</a:t>
            </a:r>
            <a:endParaRPr lang="en-AU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5EF23D2-90C1-4504-A252-2B25FB8D8B1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3" y="991022"/>
            <a:ext cx="8822272" cy="4876673"/>
          </a:xfrm>
        </p:spPr>
      </p:pic>
    </p:spTree>
    <p:extLst>
      <p:ext uri="{BB962C8B-B14F-4D97-AF65-F5344CB8AC3E}">
        <p14:creationId xmlns:p14="http://schemas.microsoft.com/office/powerpoint/2010/main" val="146341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22809-DEF4-43CD-AD18-34D1049B9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/>
          <a:stretch/>
        </p:blipFill>
        <p:spPr>
          <a:xfrm>
            <a:off x="-1" y="65886"/>
            <a:ext cx="5278319" cy="3604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06553-CD3C-4E08-9179-5416B08D0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98906"/>
            <a:ext cx="5796136" cy="3260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71D6D0-7CDF-41F3-AE9C-7918622A02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9552" y="3724857"/>
            <a:ext cx="2233564" cy="3067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DA1DFE-F4BB-4CC2-8476-8DECF07AE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96" y="591862"/>
            <a:ext cx="3734599" cy="255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192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F5930-6140-4E27-AD72-99BB5B8CA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587" y="551478"/>
            <a:ext cx="8316465" cy="514350"/>
          </a:xfrm>
        </p:spPr>
        <p:txBody>
          <a:bodyPr/>
          <a:lstStyle/>
          <a:p>
            <a:r>
              <a:rPr lang="en-US" dirty="0">
                <a:latin typeface="+mn-lt"/>
              </a:rPr>
              <a:t>Above and Beyond Expectations</a:t>
            </a:r>
            <a:endParaRPr lang="en-AU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81BEB-33BC-44FC-B38B-ED73A5BF0E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AF02C-8001-4593-A962-D2C9D9C64A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Rupemba</a:t>
            </a:r>
            <a:r>
              <a:rPr lang="en-US" dirty="0"/>
              <a:t> Community, Zimbabwe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A1246-74A8-4305-B3BC-5C25A0F80B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25" y="1196412"/>
            <a:ext cx="7815749" cy="50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5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5FCE-CCAE-479C-A831-0576541AB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1640" y="692696"/>
            <a:ext cx="6659130" cy="514350"/>
          </a:xfrm>
        </p:spPr>
        <p:txBody>
          <a:bodyPr/>
          <a:lstStyle/>
          <a:p>
            <a:pPr algn="ctr"/>
            <a:r>
              <a:rPr lang="en-AU" dirty="0">
                <a:latin typeface="+mn-lt"/>
              </a:rPr>
              <a:t>Philippians 1:1-11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7F9F-8803-451A-BDBE-225B7D02A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18" y="6322759"/>
            <a:ext cx="5503426" cy="274593"/>
          </a:xfrm>
        </p:spPr>
        <p:txBody>
          <a:bodyPr/>
          <a:lstStyle/>
          <a:p>
            <a:r>
              <a:rPr lang="en-AU" dirty="0"/>
              <a:t>Hawthorn Church of Christ, </a:t>
            </a:r>
            <a:r>
              <a:rPr lang="en-AU"/>
              <a:t>4 October </a:t>
            </a:r>
            <a:r>
              <a:rPr lang="en-AU" dirty="0"/>
              <a:t>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FE39-9B82-4FD6-A9AC-7519A656A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718" y="1340768"/>
            <a:ext cx="8383746" cy="4742234"/>
          </a:xfrm>
        </p:spPr>
        <p:txBody>
          <a:bodyPr/>
          <a:lstStyle/>
          <a:p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Secret to Joy: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Sold out for Jesus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Living to bless others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Thankful – focused on the positive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48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</p:txBody>
      </p:sp>
    </p:spTree>
    <p:extLst>
      <p:ext uri="{BB962C8B-B14F-4D97-AF65-F5344CB8AC3E}">
        <p14:creationId xmlns:p14="http://schemas.microsoft.com/office/powerpoint/2010/main" val="3095857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82096-6F51-4BC3-B7EB-1792539D06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718" y="480444"/>
            <a:ext cx="8316465" cy="514350"/>
          </a:xfrm>
        </p:spPr>
        <p:txBody>
          <a:bodyPr/>
          <a:lstStyle/>
          <a:p>
            <a:r>
              <a:rPr lang="en-US" sz="4000" dirty="0"/>
              <a:t>embody Blog / Discord</a:t>
            </a:r>
            <a:endParaRPr lang="en-AU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032D3-F84E-4E6F-9BDA-D32B558B8C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Check out www.embody.org.au</a:t>
            </a:r>
            <a:endParaRPr lang="en-AU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63219-9C07-4411-83E5-DB10C8091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412"/>
            <a:ext cx="9144000" cy="51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11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02F20EA-0AF4-4FE5-AA29-9EEDAC301F2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250461"/>
            <a:ext cx="7992888" cy="44182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C9444-EC9A-448D-9215-600517B5C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Fiona Briers, Bright Solutions Vietnam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5B3AA4-BC50-461D-93FC-46C6127E47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4718" y="5877273"/>
            <a:ext cx="5863466" cy="722486"/>
          </a:xfrm>
        </p:spPr>
        <p:txBody>
          <a:bodyPr/>
          <a:lstStyle/>
          <a:p>
            <a:r>
              <a:rPr lang="en-US" dirty="0"/>
              <a:t>Fiona and Huong at a local café stall</a:t>
            </a:r>
          </a:p>
          <a:p>
            <a:r>
              <a:rPr lang="en-US" b="1" dirty="0"/>
              <a:t>Check out www.brightsolutionsvietnam/products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3193357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EF76-1F8E-1D40-9F41-13FC6C0B31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FADD8-56D2-5243-B4B5-C3714A4061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58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353964"/>
            <a:ext cx="9144000" cy="6740307"/>
          </a:xfrm>
          <a:prstGeom prst="rect">
            <a:avLst/>
          </a:prstGeom>
          <a:solidFill>
            <a:srgbClr val="080808"/>
          </a:solidFill>
        </p:spPr>
        <p:txBody>
          <a:bodyPr wrap="square" rtlCol="0">
            <a:spAutoFit/>
          </a:bodyPr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1187624" y="6237312"/>
            <a:ext cx="397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For more information: </a:t>
            </a:r>
            <a:r>
              <a:rPr lang="en-AU" b="1" dirty="0">
                <a:solidFill>
                  <a:schemeClr val="bg1"/>
                </a:solidFill>
              </a:rPr>
              <a:t>www.gmp.org.au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4176464" cy="585072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5E3872-C4BF-4CCE-9B41-AD87AA9EA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1356"/>
            <a:ext cx="2664296" cy="385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7E8F4C-C2D0-415E-B8DF-424F8C31F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844">
            <a:off x="5911204" y="3140967"/>
            <a:ext cx="2621235" cy="384647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51233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C_ThankyouSlidesP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6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5FCE-CCAE-479C-A831-0576541AB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1640" y="692696"/>
            <a:ext cx="6659130" cy="514350"/>
          </a:xfrm>
        </p:spPr>
        <p:txBody>
          <a:bodyPr/>
          <a:lstStyle/>
          <a:p>
            <a:pPr algn="ctr"/>
            <a:r>
              <a:rPr lang="en-AU" dirty="0">
                <a:latin typeface="+mn-lt"/>
              </a:rPr>
              <a:t>Philippians 1:1-11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7F9F-8803-451A-BDBE-225B7D02A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18" y="6322759"/>
            <a:ext cx="5503426" cy="274593"/>
          </a:xfrm>
        </p:spPr>
        <p:txBody>
          <a:bodyPr/>
          <a:lstStyle/>
          <a:p>
            <a:r>
              <a:rPr lang="en-AU" dirty="0"/>
              <a:t>Hawthorn Church of Christ, </a:t>
            </a:r>
            <a:r>
              <a:rPr lang="en-AU"/>
              <a:t>4 October </a:t>
            </a:r>
            <a:r>
              <a:rPr lang="en-AU" dirty="0"/>
              <a:t>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FE39-9B82-4FD6-A9AC-7519A656A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718" y="1340768"/>
            <a:ext cx="8383746" cy="4742234"/>
          </a:xfrm>
        </p:spPr>
        <p:txBody>
          <a:bodyPr/>
          <a:lstStyle/>
          <a:p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Secret to Joy: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Sold out for Jesus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Living to bless others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Thankful – focused on the positive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Prayerful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48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</p:txBody>
      </p:sp>
    </p:spTree>
    <p:extLst>
      <p:ext uri="{BB962C8B-B14F-4D97-AF65-F5344CB8AC3E}">
        <p14:creationId xmlns:p14="http://schemas.microsoft.com/office/powerpoint/2010/main" val="178492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5FCE-CCAE-479C-A831-0576541AB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1640" y="692696"/>
            <a:ext cx="6659130" cy="514350"/>
          </a:xfrm>
        </p:spPr>
        <p:txBody>
          <a:bodyPr/>
          <a:lstStyle/>
          <a:p>
            <a:pPr algn="ctr"/>
            <a:r>
              <a:rPr lang="en-AU" dirty="0">
                <a:latin typeface="+mn-lt"/>
              </a:rPr>
              <a:t>Philippians 1:1-11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7F9F-8803-451A-BDBE-225B7D02A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18" y="6322759"/>
            <a:ext cx="5503426" cy="274593"/>
          </a:xfrm>
        </p:spPr>
        <p:txBody>
          <a:bodyPr/>
          <a:lstStyle/>
          <a:p>
            <a:r>
              <a:rPr lang="en-AU" dirty="0"/>
              <a:t>Hawthorn Church of Christ, </a:t>
            </a:r>
            <a:r>
              <a:rPr lang="en-AU"/>
              <a:t>4 October </a:t>
            </a:r>
            <a:r>
              <a:rPr lang="en-AU" dirty="0"/>
              <a:t>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7FE39-9B82-4FD6-A9AC-7519A656A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718" y="1340768"/>
            <a:ext cx="8383746" cy="4742234"/>
          </a:xfrm>
        </p:spPr>
        <p:txBody>
          <a:bodyPr/>
          <a:lstStyle/>
          <a:p>
            <a:r>
              <a:rPr lang="en-US" sz="48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Secret to Joy: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Sold out for Jesus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Living to bless others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Thankful – focused on the positive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Prayerful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504D">
                    <a:lumMod val="50000"/>
                  </a:srgbClr>
                </a:solidFill>
                <a:latin typeface="+mn-lt"/>
              </a:rPr>
              <a:t>Not alone – in partnership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4800" b="1" dirty="0">
              <a:solidFill>
                <a:srgbClr val="C0504D">
                  <a:lumMod val="50000"/>
                </a:srgbClr>
              </a:solidFill>
              <a:latin typeface="Lubalin Graph"/>
            </a:endParaRPr>
          </a:p>
        </p:txBody>
      </p:sp>
    </p:spTree>
    <p:extLst>
      <p:ext uri="{BB962C8B-B14F-4D97-AF65-F5344CB8AC3E}">
        <p14:creationId xmlns:p14="http://schemas.microsoft.com/office/powerpoint/2010/main" val="340992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6306C1-4FCC-4895-A7F7-DF2F60643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7"/>
          <a:stretch/>
        </p:blipFill>
        <p:spPr>
          <a:xfrm>
            <a:off x="0" y="1611530"/>
            <a:ext cx="5471988" cy="5129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22408-8654-465C-9DDB-7D90ADC0A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73" y="980728"/>
            <a:ext cx="3931623" cy="5877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A4931-8115-49D7-A07E-A9C27263FC60}"/>
              </a:ext>
            </a:extLst>
          </p:cNvPr>
          <p:cNvSpPr txBox="1"/>
          <p:nvPr/>
        </p:nvSpPr>
        <p:spPr>
          <a:xfrm>
            <a:off x="107504" y="319008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Paulino</a:t>
            </a:r>
            <a:r>
              <a:rPr lang="en-US" dirty="0"/>
              <a:t> 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Malou </a:t>
            </a:r>
            <a:r>
              <a:rPr lang="en-US" sz="3200" b="1" dirty="0">
                <a:solidFill>
                  <a:srgbClr val="C0504D">
                    <a:lumMod val="50000"/>
                  </a:srgbClr>
                </a:solidFill>
              </a:rPr>
              <a:t>(Christian Mercy International),</a:t>
            </a:r>
            <a:r>
              <a:rPr lang="en-US" dirty="0"/>
              <a:t> 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South</a:t>
            </a:r>
            <a:r>
              <a:rPr lang="en-US" dirty="0"/>
              <a:t> </a:t>
            </a:r>
            <a:r>
              <a:rPr lang="en-US" sz="4000" b="1" dirty="0">
                <a:solidFill>
                  <a:srgbClr val="C0504D">
                    <a:lumMod val="50000"/>
                  </a:srgbClr>
                </a:solidFill>
              </a:rPr>
              <a:t>Sudan</a:t>
            </a:r>
            <a:endParaRPr lang="en-AU" sz="4000" b="1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22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E0D92-DFAC-476F-9EB3-FA85F3DA8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242"/>
            <a:ext cx="9144000" cy="659975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E2981-8684-409D-858E-79D1A3F0B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767" y="548680"/>
            <a:ext cx="8316465" cy="514350"/>
          </a:xfrm>
        </p:spPr>
        <p:txBody>
          <a:bodyPr/>
          <a:lstStyle/>
          <a:p>
            <a:pPr algn="l"/>
            <a:r>
              <a:rPr lang="en-US" sz="4000" dirty="0">
                <a:latin typeface="+mj-lt"/>
              </a:rPr>
              <a:t>COVID-19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359A2-D034-4335-80F6-63E22C1663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51920" y="6322759"/>
            <a:ext cx="4913601" cy="276999"/>
          </a:xfrm>
        </p:spPr>
        <p:txBody>
          <a:bodyPr/>
          <a:lstStyle/>
          <a:p>
            <a:pPr algn="r"/>
            <a:r>
              <a:rPr lang="en-US" dirty="0" err="1"/>
              <a:t>Apada</a:t>
            </a:r>
            <a:r>
              <a:rPr lang="en-US" dirty="0"/>
              <a:t> Community South Sudan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11573505"/>
      </p:ext>
    </p:extLst>
  </p:cSld>
  <p:clrMapOvr>
    <a:masterClrMapping/>
  </p:clrMapOvr>
</p:sld>
</file>

<file path=ppt/theme/theme1.xml><?xml version="1.0" encoding="utf-8"?>
<a:theme xmlns:a="http://schemas.openxmlformats.org/drawingml/2006/main" name="GM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M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3840</TotalTime>
  <Words>605</Words>
  <Application>Microsoft Office PowerPoint</Application>
  <PresentationFormat>On-screen Show (4:3)</PresentationFormat>
  <Paragraphs>144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Helvetica Neue</vt:lpstr>
      <vt:lpstr>Lubalin Graph</vt:lpstr>
      <vt:lpstr>GMP Content Slide</vt:lpstr>
      <vt:lpstr>1_GMP Content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 Zerna</dc:creator>
  <cp:lastModifiedBy>Mark Zerna</cp:lastModifiedBy>
  <cp:revision>228</cp:revision>
  <dcterms:created xsi:type="dcterms:W3CDTF">2019-01-31T01:29:22Z</dcterms:created>
  <dcterms:modified xsi:type="dcterms:W3CDTF">2020-10-03T12:56:55Z</dcterms:modified>
</cp:coreProperties>
</file>